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6"/>
  </p:notesMasterIdLst>
  <p:sldIdLst>
    <p:sldId id="257" r:id="rId2"/>
    <p:sldId id="464" r:id="rId3"/>
    <p:sldId id="466" r:id="rId4"/>
    <p:sldId id="463" r:id="rId5"/>
    <p:sldId id="271" r:id="rId6"/>
    <p:sldId id="467" r:id="rId7"/>
    <p:sldId id="468" r:id="rId8"/>
    <p:sldId id="462" r:id="rId9"/>
    <p:sldId id="469" r:id="rId10"/>
    <p:sldId id="649" r:id="rId11"/>
    <p:sldId id="651" r:id="rId12"/>
    <p:sldId id="652" r:id="rId13"/>
    <p:sldId id="650" r:id="rId14"/>
    <p:sldId id="270" r:id="rId15"/>
  </p:sldIdLst>
  <p:sldSz cx="24384000" cy="13716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E9E04CB-E8AE-4031-93BF-82CF50F25CB7}">
          <p14:sldIdLst>
            <p14:sldId id="257"/>
            <p14:sldId id="464"/>
            <p14:sldId id="466"/>
            <p14:sldId id="463"/>
            <p14:sldId id="271"/>
            <p14:sldId id="467"/>
            <p14:sldId id="468"/>
            <p14:sldId id="462"/>
            <p14:sldId id="469"/>
            <p14:sldId id="649"/>
            <p14:sldId id="651"/>
            <p14:sldId id="652"/>
            <p14:sldId id="65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Álvaro Romero Calvo" initials="ÁRC" lastIdx="2" clrIdx="0">
    <p:extLst>
      <p:ext uri="{19B8F6BF-5375-455C-9EA6-DF929625EA0E}">
        <p15:presenceInfo xmlns:p15="http://schemas.microsoft.com/office/powerpoint/2012/main" userId="acbd08610d2214ca" providerId="Windows Live"/>
      </p:ext>
    </p:extLst>
  </p:cmAuthor>
  <p:cmAuthor id="2" name="Alvaro Romero Calvo" initials="ARC" lastIdx="2" clrIdx="1">
    <p:extLst>
      <p:ext uri="{19B8F6BF-5375-455C-9EA6-DF929625EA0E}">
        <p15:presenceInfo xmlns:p15="http://schemas.microsoft.com/office/powerpoint/2012/main" userId="Alvaro Romero Cal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06060"/>
    <a:srgbClr val="C49FCB"/>
    <a:srgbClr val="F9E6B7"/>
    <a:srgbClr val="EDAE93"/>
    <a:srgbClr val="A0CAE6"/>
    <a:srgbClr val="D89CA7"/>
    <a:srgbClr val="B4E4F8"/>
    <a:srgbClr val="EAC9CF"/>
    <a:srgbClr val="D9E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364" autoAdjust="0"/>
  </p:normalViewPr>
  <p:slideViewPr>
    <p:cSldViewPr snapToGrid="0" snapToObjects="1">
      <p:cViewPr>
        <p:scale>
          <a:sx n="33" d="100"/>
          <a:sy n="33" d="100"/>
        </p:scale>
        <p:origin x="540" y="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7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7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Uncoupling is relevant for definition of domains!! Since psi is uncoupled, we can simplify A LOT the analysis</a:t>
            </a:r>
          </a:p>
        </p:txBody>
      </p:sp>
    </p:spTree>
    <p:extLst>
      <p:ext uri="{BB962C8B-B14F-4D97-AF65-F5344CB8AC3E}">
        <p14:creationId xmlns:p14="http://schemas.microsoft.com/office/powerpoint/2010/main" val="260626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ater splashing in a circle&#10;&#10;Description automatically generated">
            <a:extLst>
              <a:ext uri="{FF2B5EF4-FFF2-40B4-BE49-F238E27FC236}">
                <a16:creationId xmlns:a16="http://schemas.microsoft.com/office/drawing/2014/main" id="{34E5D009-6D60-671B-1C1F-01A68C8EF9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7" b="18236"/>
          <a:stretch/>
        </p:blipFill>
        <p:spPr>
          <a:xfrm>
            <a:off x="1463334" y="-742"/>
            <a:ext cx="21457328" cy="137167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AAD803-5128-62CC-1313-1A215243F83B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49488E-263E-45CB-8A98-A78208C6A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27876"/>
            <a:ext cx="24384000" cy="1093556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82D8DA-F2B5-4222-A549-335DC5867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5427" y="10049458"/>
            <a:ext cx="13578042" cy="64379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B44659A-7F2F-4914-9B2A-1736A66C5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4848" y="6633679"/>
            <a:ext cx="6988195" cy="2470180"/>
          </a:xfr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Imagen 4" descr="Texto, Icono&#10;&#10;Descripción generada automáticamente">
            <a:extLst>
              <a:ext uri="{FF2B5EF4-FFF2-40B4-BE49-F238E27FC236}">
                <a16:creationId xmlns:a16="http://schemas.microsoft.com/office/drawing/2014/main" id="{5F5C9AFC-1DE9-E81E-B57B-6468DCCF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699" y="11651641"/>
            <a:ext cx="3571623" cy="1928889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039DE5FD-3C53-0AEF-A385-9AB7BA3DFE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15329" y="1667359"/>
            <a:ext cx="4553339" cy="64379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9C28AE5D-9DC0-4E48-7FEE-AC2E3BCFB560}"/>
              </a:ext>
            </a:extLst>
          </p:cNvPr>
          <p:cNvSpPr/>
          <p:nvPr/>
        </p:nvSpPr>
        <p:spPr>
          <a:xfrm>
            <a:off x="3944848" y="5718246"/>
            <a:ext cx="16459200" cy="12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tIns="91439" bIns="91439" anchor="ctr"/>
          <a:lstStyle/>
          <a:p>
            <a:pPr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26" name="Picture 2" descr="Graduate Program | Georgia Tech Space Systems Design Lab | Georgia  Institute of Technology | Atlanta, GA">
            <a:extLst>
              <a:ext uri="{FF2B5EF4-FFF2-40B4-BE49-F238E27FC236}">
                <a16:creationId xmlns:a16="http://schemas.microsoft.com/office/drawing/2014/main" id="{79EF8838-C619-42F9-1AA3-43CFA5E8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1" y="11788777"/>
            <a:ext cx="10573399" cy="16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EB2CEF0C-2CC8-5070-8A5F-21C0C7F13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4209" y="6633740"/>
            <a:ext cx="6988195" cy="2470180"/>
          </a:xfr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37513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1EF286D-0D6C-49D4-B06A-B226BF791C33}"/>
              </a:ext>
            </a:extLst>
          </p:cNvPr>
          <p:cNvSpPr/>
          <p:nvPr/>
        </p:nvSpPr>
        <p:spPr>
          <a:xfrm>
            <a:off x="0" y="0"/>
            <a:ext cx="24384000" cy="1582616"/>
          </a:xfrm>
          <a:prstGeom prst="rect">
            <a:avLst/>
          </a:prstGeom>
          <a:solidFill>
            <a:srgbClr val="A49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6400" dirty="0"/>
          </a:p>
        </p:txBody>
      </p:sp>
      <p:sp>
        <p:nvSpPr>
          <p:cNvPr id="4" name="Marcador de número de diapositiva 6">
            <a:extLst>
              <a:ext uri="{FF2B5EF4-FFF2-40B4-BE49-F238E27FC236}">
                <a16:creationId xmlns:a16="http://schemas.microsoft.com/office/drawing/2014/main" id="{E417591D-2FDD-4EE4-9590-9C6C5046F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E04250-0C58-4B0F-9286-162A19A0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9" y="4"/>
            <a:ext cx="23504770" cy="158261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85F511-487A-4BCC-A305-48906E428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077200" y="12747869"/>
            <a:ext cx="8229600" cy="7302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AE 4342 – Space Systems Design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E8531E8-41A4-45E0-A6DF-00473384C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6124"/>
            <a:ext cx="23233062" cy="10506075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6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2004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8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24D64B8D-8188-F382-9DAF-3E5AD5DCC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716" y="110637"/>
            <a:ext cx="1361341" cy="13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743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CDDC9128-B016-497C-B931-CA90673282CC}"/>
              </a:ext>
            </a:extLst>
          </p:cNvPr>
          <p:cNvSpPr/>
          <p:nvPr/>
        </p:nvSpPr>
        <p:spPr>
          <a:xfrm>
            <a:off x="0" y="-63010"/>
            <a:ext cx="24384000" cy="555380"/>
          </a:xfrm>
          <a:prstGeom prst="rect">
            <a:avLst/>
          </a:prstGeom>
          <a:solidFill>
            <a:srgbClr val="A49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6400" dirty="0">
              <a:solidFill>
                <a:srgbClr val="CFB97D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332A0-6217-45AF-97D6-31D9B448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95976"/>
            <a:ext cx="24384000" cy="962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>
                <a:solidFill>
                  <a:srgbClr val="A494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9147C91B-C40E-6AA4-27F5-BB662D421F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858000"/>
            <a:ext cx="24383999" cy="914400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36576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51464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0991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649488E-263E-45CB-8A98-A78208C6A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206482"/>
            <a:ext cx="24384000" cy="1093556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82D8DA-F2B5-4222-A549-335DC5867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5330" y="8614749"/>
            <a:ext cx="4553339" cy="64379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B44659A-7F2F-4914-9B2A-1736A66C5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85786" y="6311780"/>
            <a:ext cx="9212426" cy="64379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Imagen 4" descr="Texto, Icono&#10;&#10;Descripción generada automáticamente">
            <a:extLst>
              <a:ext uri="{FF2B5EF4-FFF2-40B4-BE49-F238E27FC236}">
                <a16:creationId xmlns:a16="http://schemas.microsoft.com/office/drawing/2014/main" id="{5DE9F690-597D-2AF5-C015-89AD8232C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96" y="417899"/>
            <a:ext cx="4280875" cy="23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128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6">
            <a:extLst>
              <a:ext uri="{FF2B5EF4-FFF2-40B4-BE49-F238E27FC236}">
                <a16:creationId xmlns:a16="http://schemas.microsoft.com/office/drawing/2014/main" id="{E417591D-2FDD-4EE4-9590-9C6C5046F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E04250-0C58-4B0F-9286-162A19A0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9" y="4"/>
            <a:ext cx="23504770" cy="158261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E8531E8-41A4-45E0-A6DF-00473384C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6124"/>
            <a:ext cx="23233062" cy="10506075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6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2004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8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Marcador de pie de página 7">
            <a:extLst>
              <a:ext uri="{FF2B5EF4-FFF2-40B4-BE49-F238E27FC236}">
                <a16:creationId xmlns:a16="http://schemas.microsoft.com/office/drawing/2014/main" id="{9C7CBE28-FB1B-2520-1B26-60C0585B4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GT Drop Tower Challenge</a:t>
            </a:r>
            <a:endParaRPr lang="es-ES" dirty="0"/>
          </a:p>
        </p:txBody>
      </p:sp>
      <p:pic>
        <p:nvPicPr>
          <p:cNvPr id="3" name="Imagen 2" descr="Texto, Icono&#10;&#10;Descripción generada automáticamente">
            <a:extLst>
              <a:ext uri="{FF2B5EF4-FFF2-40B4-BE49-F238E27FC236}">
                <a16:creationId xmlns:a16="http://schemas.microsoft.com/office/drawing/2014/main" id="{89A26BE1-36E2-F4BF-E433-F89C084C6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47" y="221275"/>
            <a:ext cx="2391037" cy="12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884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332A0-6217-45AF-97D6-31D9B448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95976"/>
            <a:ext cx="24384000" cy="962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>
                <a:solidFill>
                  <a:srgbClr val="A494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7FB831CE-2D16-473D-B565-8841EDD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7" name="Marcador de pie de página 7">
            <a:extLst>
              <a:ext uri="{FF2B5EF4-FFF2-40B4-BE49-F238E27FC236}">
                <a16:creationId xmlns:a16="http://schemas.microsoft.com/office/drawing/2014/main" id="{91EE3E73-79C9-9F70-80FA-C1F90F743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AE 4342 – Space Systems Design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463EA6-4643-A38D-31C8-A991C34CBB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858000"/>
            <a:ext cx="24383999" cy="914400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36576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83591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A37BE4-68F2-40E1-B0BE-D2736997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"/>
            <a:ext cx="24384000" cy="192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BA9002-6038-4619-8345-41D2A5BC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5CEB8F-27EC-4D66-9AE9-CFC64753D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502679-900E-41F3-802C-7E4FA9AA1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AE 4342 – Space Systems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758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hf hdr="0" ftr="0" dt="0"/>
  <p:txStyles>
    <p:titleStyle>
      <a:lvl1pPr algn="ctr" defTabSz="18288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000000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000000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s.aip.org/aip/pfl/article/7/12/1927/825415/Ferrohydrodynamics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Enter Complete Paper Title In This S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>
                <a:effectLst/>
              </a:defRPr>
            </a:pPr>
            <a:r>
              <a:rPr lang="en-US" sz="6600" dirty="0"/>
              <a:t>Magnetic Control of Liquid Mirrors in Microgravity</a:t>
            </a:r>
            <a:endParaRPr lang="es-ES" sz="6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CB7DBD-6D0B-BC26-3865-27766D410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DARPA Zenith Lecture 3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762E-6347-2D7B-C38B-064CDDCB04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August 25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4D9CC-C3BA-4745-6CF7-A9DF5E4F2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917" y="6736482"/>
            <a:ext cx="16096161" cy="2470180"/>
          </a:xfrm>
        </p:spPr>
        <p:txBody>
          <a:bodyPr/>
          <a:lstStyle/>
          <a:p>
            <a:pPr algn="ctr"/>
            <a:r>
              <a:rPr lang="es-ES" dirty="0"/>
              <a:t>Álvaro Romero-Calvo, </a:t>
            </a:r>
            <a:r>
              <a:rPr lang="es-ES" dirty="0" err="1"/>
              <a:t>Ph.D</a:t>
            </a:r>
            <a:r>
              <a:rPr lang="es-ES" dirty="0"/>
              <a:t>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6F2B6F-AD2F-407E-A7E0-063DCDBC9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fld id="{86CB4B4D-7CA3-9044-876B-883B54F8677D}" type="slidenum">
              <a:rPr lang="es-ES" smtClean="0"/>
              <a:t>10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8DD975-DE4F-487B-9CCD-A5C0D362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 for axisymmetric flows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6709BFF-1A55-483A-AB7C-13ABF701BC03}"/>
              </a:ext>
            </a:extLst>
          </p:cNvPr>
          <p:cNvSpPr txBox="1">
            <a:spLocks/>
          </p:cNvSpPr>
          <p:nvPr/>
        </p:nvSpPr>
        <p:spPr>
          <a:xfrm>
            <a:off x="505175" y="2012727"/>
            <a:ext cx="11482610" cy="71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80" tIns="68580" rIns="68580" bIns="68580">
            <a:noAutofit/>
          </a:bodyPr>
          <a:lstStyle>
            <a:lvl1pPr marL="350981" marR="0" indent="-350981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7041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0597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4026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7455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1561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4990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28419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1848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4000" dirty="0"/>
              <a:t>Navier-Stokes equations (fluid domains)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C56417-8EEF-47C3-9B6B-9056679AF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61" b="49408"/>
          <a:stretch/>
        </p:blipFill>
        <p:spPr>
          <a:xfrm>
            <a:off x="4965168" y="3579870"/>
            <a:ext cx="9778268" cy="21239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E23F49-40AD-43AF-88E8-CF66FB701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39" b="5373"/>
          <a:stretch/>
        </p:blipFill>
        <p:spPr>
          <a:xfrm>
            <a:off x="996862" y="9846818"/>
            <a:ext cx="3380576" cy="102582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4692A76D-AE59-4BCC-A653-3E26CF453AE3}"/>
              </a:ext>
            </a:extLst>
          </p:cNvPr>
          <p:cNvSpPr txBox="1">
            <a:spLocks/>
          </p:cNvSpPr>
          <p:nvPr/>
        </p:nvSpPr>
        <p:spPr>
          <a:xfrm>
            <a:off x="505175" y="6487489"/>
            <a:ext cx="11482610" cy="71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80" tIns="68580" rIns="68580" bIns="68580">
            <a:normAutofit lnSpcReduction="10000"/>
          </a:bodyPr>
          <a:lstStyle>
            <a:lvl1pPr marL="350981" marR="0" indent="-350981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7041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0597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4026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7455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1561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4990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28419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1848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4000" dirty="0"/>
              <a:t>Magnetostatic Maxwell equations (all domains)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3E2AB0-D4CD-46A0-B19A-2958BFD5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872" y="7673043"/>
            <a:ext cx="10178244" cy="108407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97054C7-42FB-4058-8E15-DA35DAA6B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9" t="-168" r="34912" b="82833"/>
          <a:stretch/>
        </p:blipFill>
        <p:spPr>
          <a:xfrm>
            <a:off x="68537" y="3579871"/>
            <a:ext cx="4215558" cy="137793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7389F48-5994-4AA5-B900-7490BE35C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51" b="6818"/>
          <a:stretch/>
        </p:blipFill>
        <p:spPr>
          <a:xfrm>
            <a:off x="14605734" y="3597668"/>
            <a:ext cx="9778268" cy="212394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3010722-5083-4DCB-AFE9-220D407FB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6722" y="9713404"/>
            <a:ext cx="8634208" cy="9525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B6E7908-5BC7-4D21-9634-4896A0B3F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581" y="8558392"/>
            <a:ext cx="5921254" cy="106689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E28AD35-9D48-44D6-9CC8-3DA7D7E62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452" y="10025347"/>
            <a:ext cx="7342744" cy="127131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70CAECDE-1932-44AA-BDD6-6F3692C97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862" y="7828275"/>
            <a:ext cx="3860804" cy="137793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00F3CA1-888C-4DE9-9AF5-1DBA4A3F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16" r="2407" b="6640"/>
          <a:stretch/>
        </p:blipFill>
        <p:spPr>
          <a:xfrm>
            <a:off x="1182655" y="10930890"/>
            <a:ext cx="3008990" cy="1012088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6D878215-BE57-4989-ABBD-ACA139C3E5CF}"/>
              </a:ext>
            </a:extLst>
          </p:cNvPr>
          <p:cNvSpPr/>
          <p:nvPr/>
        </p:nvSpPr>
        <p:spPr>
          <a:xfrm>
            <a:off x="10078279" y="4670561"/>
            <a:ext cx="4055166" cy="10045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 defTabSz="822960" hangingPunct="0"/>
            <a:endParaRPr lang="en-US" sz="5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72B89B4-21C2-404C-9F29-E3C7670AC921}"/>
              </a:ext>
            </a:extLst>
          </p:cNvPr>
          <p:cNvSpPr/>
          <p:nvPr/>
        </p:nvSpPr>
        <p:spPr>
          <a:xfrm>
            <a:off x="19718845" y="4647719"/>
            <a:ext cx="4055166" cy="10045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 defTabSz="822960" hangingPunct="0"/>
            <a:endParaRPr lang="en-US" sz="5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B19171-B92C-4E8F-BDA8-A74DAB8F1AFE}"/>
              </a:ext>
            </a:extLst>
          </p:cNvPr>
          <p:cNvSpPr txBox="1"/>
          <p:nvPr/>
        </p:nvSpPr>
        <p:spPr>
          <a:xfrm>
            <a:off x="782077" y="2823440"/>
            <a:ext cx="323695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Mass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0DF3330-1489-4B54-B38E-9BB6CC9DCC01}"/>
                  </a:ext>
                </a:extLst>
              </p:cNvPr>
              <p:cNvSpPr txBox="1"/>
              <p:nvPr/>
            </p:nvSpPr>
            <p:spPr>
              <a:xfrm>
                <a:off x="7676869" y="2823441"/>
                <a:ext cx="5055282" cy="64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3600" dirty="0"/>
                  <a:t>Momentum balance 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0DF3330-1489-4B54-B38E-9BB6CC9DC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869" y="2823441"/>
                <a:ext cx="5055282" cy="646331"/>
              </a:xfrm>
              <a:prstGeom prst="rect">
                <a:avLst/>
              </a:prstGeom>
              <a:blipFill>
                <a:blip r:embed="rId10"/>
                <a:stretch>
                  <a:fillRect l="-3614" t="-14151" b="-349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BD85A0-62A0-40D6-9D5A-964DFF655391}"/>
                  </a:ext>
                </a:extLst>
              </p:cNvPr>
              <p:cNvSpPr txBox="1"/>
              <p:nvPr/>
            </p:nvSpPr>
            <p:spPr>
              <a:xfrm>
                <a:off x="17317435" y="2823441"/>
                <a:ext cx="5055282" cy="64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sz="3600" dirty="0"/>
                  <a:t>Momentum balance (</a:t>
                </a:r>
                <a14:m>
                  <m:oMath xmlns:m="http://schemas.openxmlformats.org/officeDocument/2006/math">
                    <m:r>
                      <a:rPr lang="es-ES" sz="36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BD85A0-62A0-40D6-9D5A-964DFF655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435" y="2823441"/>
                <a:ext cx="5055282" cy="646331"/>
              </a:xfrm>
              <a:prstGeom prst="rect">
                <a:avLst/>
              </a:prstGeom>
              <a:blipFill>
                <a:blip r:embed="rId11"/>
                <a:stretch>
                  <a:fillRect l="-3739" t="-14151" b="-349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errar llave 40">
            <a:extLst>
              <a:ext uri="{FF2B5EF4-FFF2-40B4-BE49-F238E27FC236}">
                <a16:creationId xmlns:a16="http://schemas.microsoft.com/office/drawing/2014/main" id="{BD35B15A-84F8-4879-BC10-6F25108E82B8}"/>
              </a:ext>
            </a:extLst>
          </p:cNvPr>
          <p:cNvSpPr/>
          <p:nvPr/>
        </p:nvSpPr>
        <p:spPr>
          <a:xfrm>
            <a:off x="4857666" y="7828274"/>
            <a:ext cx="224180" cy="4114704"/>
          </a:xfrm>
          <a:prstGeom prst="righ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20" rIns="91440" bIns="45720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D5968DA-06DE-4036-BBBE-6BB710812F6F}"/>
              </a:ext>
            </a:extLst>
          </p:cNvPr>
          <p:cNvSpPr txBox="1"/>
          <p:nvPr/>
        </p:nvSpPr>
        <p:spPr>
          <a:xfrm>
            <a:off x="18682328" y="7058802"/>
            <a:ext cx="435486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For fluid domain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D88A8B1-EDC6-4838-B132-5A6EEDB46A83}"/>
              </a:ext>
            </a:extLst>
          </p:cNvPr>
          <p:cNvSpPr/>
          <p:nvPr/>
        </p:nvSpPr>
        <p:spPr>
          <a:xfrm>
            <a:off x="17725529" y="7742917"/>
            <a:ext cx="6104198" cy="10045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 defTabSz="822960" hangingPunct="0"/>
            <a:endParaRPr lang="en-US" sz="5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599831C3-8AD9-4DD5-99FE-EDE6F68C7D81}"/>
              </a:ext>
            </a:extLst>
          </p:cNvPr>
          <p:cNvSpPr/>
          <p:nvPr/>
        </p:nvSpPr>
        <p:spPr>
          <a:xfrm>
            <a:off x="12287961" y="8157483"/>
            <a:ext cx="953266" cy="1803589"/>
          </a:xfrm>
          <a:prstGeom prst="rightArrow">
            <a:avLst/>
          </a:prstGeom>
          <a:solidFill>
            <a:srgbClr val="C9B37C">
              <a:alpha val="50000"/>
            </a:srgbClr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 defTabSz="822960" hangingPunct="0"/>
            <a:endParaRPr lang="en-US" sz="5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" name="Abrir llave 44">
            <a:extLst>
              <a:ext uri="{FF2B5EF4-FFF2-40B4-BE49-F238E27FC236}">
                <a16:creationId xmlns:a16="http://schemas.microsoft.com/office/drawing/2014/main" id="{5899EAC1-88D8-4258-815C-DFB055D1A5FF}"/>
              </a:ext>
            </a:extLst>
          </p:cNvPr>
          <p:cNvSpPr/>
          <p:nvPr/>
        </p:nvSpPr>
        <p:spPr>
          <a:xfrm>
            <a:off x="13562542" y="7643578"/>
            <a:ext cx="224180" cy="2840564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20" rIns="91440" bIns="45720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9136AEA-5A18-4B3A-A073-75097AEC6816}"/>
              </a:ext>
            </a:extLst>
          </p:cNvPr>
          <p:cNvSpPr txBox="1"/>
          <p:nvPr/>
        </p:nvSpPr>
        <p:spPr>
          <a:xfrm>
            <a:off x="13752916" y="8944808"/>
            <a:ext cx="435486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/>
              <a:t>Constitutive 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88CFCB81-C44B-461B-8675-7F047AC8D4A7}"/>
                  </a:ext>
                </a:extLst>
              </p:cNvPr>
              <p:cNvSpPr/>
              <p:nvPr/>
            </p:nvSpPr>
            <p:spPr>
              <a:xfrm>
                <a:off x="14991025" y="11043852"/>
                <a:ext cx="7429906" cy="834271"/>
              </a:xfrm>
              <a:prstGeom prst="roundRect">
                <a:avLst/>
              </a:prstGeom>
              <a:solidFill>
                <a:srgbClr val="C9B37C">
                  <a:alpha val="5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8580" tIns="68580" rIns="68580" bIns="68580" numCol="1" spcCol="38100" rtlCol="0" anchor="ctr">
                <a:spAutoFit/>
              </a:bodyPr>
              <a:lstStyle/>
              <a:p>
                <a:pPr algn="ctr" defTabSz="822960" hangingPunct="0"/>
                <a14:m>
                  <m:oMath xmlns:m="http://schemas.openxmlformats.org/officeDocument/2006/math">
                    <m:r>
                      <a:rPr lang="es-E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Neue Light"/>
                      </a:rPr>
                      <m:t>𝜓</m:t>
                    </m:r>
                  </m:oMath>
                </a14:m>
                <a:r>
                  <a:rPr lang="en-US" sz="4000" dirty="0">
                    <a:solidFill>
                      <a:srgbClr val="000000"/>
                    </a:solidFill>
                    <a:sym typeface="Helvetica Neue Light"/>
                  </a:rPr>
                  <a:t> </a:t>
                </a:r>
                <a:r>
                  <a:rPr lang="en-US" sz="4000" dirty="0">
                    <a:solidFill>
                      <a:srgbClr val="000000"/>
                    </a:solidFill>
                  </a:rPr>
                  <a:t>is uncoupled!!</a:t>
                </a:r>
                <a:endParaRPr lang="en-US" sz="4000" dirty="0">
                  <a:solidFill>
                    <a:srgbClr val="000000"/>
                  </a:solidFill>
                  <a:sym typeface="Helvetica Neue Light"/>
                </a:endParaRPr>
              </a:p>
            </p:txBody>
          </p:sp>
        </mc:Choice>
        <mc:Fallback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88CFCB81-C44B-461B-8675-7F047AC8D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025" y="11043852"/>
                <a:ext cx="7429906" cy="834271"/>
              </a:xfrm>
              <a:prstGeom prst="roundRect">
                <a:avLst/>
              </a:prstGeom>
              <a:blipFill>
                <a:blip r:embed="rId12"/>
                <a:stretch>
                  <a:fillRect t="-5109" b="-23358"/>
                </a:stretch>
              </a:blipFill>
              <a:ln w="12700" cap="flat">
                <a:noFill/>
                <a:prstDash val="solid"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E1DEC94D-F51A-4A82-9515-BF626E4489DE}"/>
              </a:ext>
            </a:extLst>
          </p:cNvPr>
          <p:cNvSpPr/>
          <p:nvPr/>
        </p:nvSpPr>
        <p:spPr>
          <a:xfrm>
            <a:off x="5835595" y="10148917"/>
            <a:ext cx="7307678" cy="10045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 defTabSz="822960" hangingPunct="0"/>
            <a:endParaRPr lang="en-US" sz="5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D05EB09-66FB-4003-935B-868649696651}"/>
              </a:ext>
            </a:extLst>
          </p:cNvPr>
          <p:cNvSpPr txBox="1"/>
          <p:nvPr/>
        </p:nvSpPr>
        <p:spPr>
          <a:xfrm>
            <a:off x="505173" y="12799316"/>
            <a:ext cx="2063019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91440" rIns="91440" bIns="91440" numCol="1" spcCol="38100" rtlCol="0" anchor="ctr">
            <a:spAutoFit/>
          </a:bodyPr>
          <a:lstStyle/>
          <a:p>
            <a:pPr defTabSz="822960" hangingPunct="0"/>
            <a:r>
              <a:rPr lang="en-US" sz="2200" dirty="0">
                <a:solidFill>
                  <a:srgbClr val="2E3549"/>
                </a:solidFill>
                <a:sym typeface="Helvetica Neue Light"/>
              </a:rPr>
              <a:t>Romero-Calvo</a:t>
            </a:r>
            <a:r>
              <a:rPr lang="en-US" sz="2200" dirty="0">
                <a:solidFill>
                  <a:srgbClr val="000000"/>
                </a:solidFill>
              </a:rPr>
              <a:t> Á</a:t>
            </a:r>
            <a:r>
              <a:rPr lang="en-US" sz="2200" dirty="0">
                <a:solidFill>
                  <a:srgbClr val="2E3549"/>
                </a:solidFill>
                <a:sym typeface="Helvetica Neue Light"/>
              </a:rPr>
              <a:t> et al., “Coupled Monolithic Magnetohydrodynamic Model for Axisymmetric Multiphase Flows”, Applied Mathematical Modeling, </a:t>
            </a:r>
            <a:r>
              <a:rPr lang="nl-NL" sz="2200" dirty="0">
                <a:solidFill>
                  <a:srgbClr val="2E3549"/>
                </a:solidFill>
                <a:sym typeface="Helvetica Neue Light"/>
              </a:rPr>
              <a:t>Vol. 111, pp. 836-861, 2022</a:t>
            </a:r>
            <a:endParaRPr lang="en-US" sz="2200" i="1" dirty="0">
              <a:solidFill>
                <a:srgbClr val="2E3549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6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F7D09-E079-ED2A-2D8F-EEFBAD8D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Tasks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975C23-7075-C715-0F6A-E2716138A6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91C41-F95A-FE53-AB29-861C137E10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65088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00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58C77-86FA-F75C-432C-4524E3E3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Task</a:t>
            </a:r>
            <a:r>
              <a:rPr lang="es-ES" dirty="0"/>
              <a:t> 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D641449-FE49-9856-BF75-D7580D93112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 algn="just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s-ES" dirty="0"/>
                  <a:t>Create a 2D </a:t>
                </a:r>
                <a:r>
                  <a:rPr lang="es-ES" dirty="0" err="1"/>
                  <a:t>magnetic</a:t>
                </a:r>
                <a:r>
                  <a:rPr lang="es-ES" dirty="0"/>
                  <a:t> </a:t>
                </a:r>
                <a:r>
                  <a:rPr lang="es-ES" dirty="0" err="1"/>
                  <a:t>simulator</a:t>
                </a:r>
                <a:r>
                  <a:rPr lang="es-ES" dirty="0"/>
                  <a:t> </a:t>
                </a:r>
                <a:r>
                  <a:rPr lang="es-ES" dirty="0" err="1"/>
                  <a:t>that</a:t>
                </a:r>
                <a:r>
                  <a:rPr lang="es-ES" dirty="0"/>
                  <a:t> </a:t>
                </a:r>
                <a:r>
                  <a:rPr lang="es-ES" dirty="0" err="1"/>
                  <a:t>takes</a:t>
                </a:r>
                <a:r>
                  <a:rPr lang="es-ES" dirty="0"/>
                  <a:t> the position (</a:t>
                </a:r>
                <a:r>
                  <a:rPr lang="es-ES" b="1" dirty="0"/>
                  <a:t>x, y</a:t>
                </a:r>
                <a:r>
                  <a:rPr lang="es-ES" dirty="0"/>
                  <a:t>), </a:t>
                </a:r>
                <a:r>
                  <a:rPr lang="es-ES" dirty="0" err="1"/>
                  <a:t>orientation</a:t>
                </a:r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), geometry (</a:t>
                </a:r>
                <a:r>
                  <a:rPr lang="en-US" b="1" dirty="0"/>
                  <a:t>w, h</a:t>
                </a:r>
                <a:r>
                  <a:rPr lang="en-US" dirty="0"/>
                  <a:t>), and magnetization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) of N magnets and provides the resulting magnetic field of the system. Implement speeding up procedures as needed.</a:t>
                </a:r>
              </a:p>
              <a:p>
                <a:pPr lvl="1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One function must generate the magnetic field produced by an individual magnet</a:t>
                </a:r>
              </a:p>
              <a:p>
                <a:pPr lvl="1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b="1" dirty="0"/>
                  <a:t>main</a:t>
                </a:r>
                <a:r>
                  <a:rPr lang="en-US" dirty="0"/>
                  <a:t> file takes the parameters and generates the system</a:t>
                </a:r>
              </a:p>
              <a:p>
                <a:pPr lvl="1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(Optional) A different function provides the parameters for main (6 parameter vectors) for a linear Halbach array of thickness h and pattern frequency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centered at X,Y. </a:t>
                </a:r>
                <a:endParaRPr lang="en-US" b="1" dirty="0"/>
              </a:p>
              <a:p>
                <a:pPr lvl="1" algn="just">
                  <a:spcBef>
                    <a:spcPts val="1200"/>
                  </a:spcBef>
                  <a:spcAft>
                    <a:spcPts val="1200"/>
                  </a:spcAft>
                </a:pPr>
                <a:endParaRPr lang="en-US" b="1" dirty="0"/>
              </a:p>
              <a:p>
                <a:pPr marL="0" indent="0" algn="just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b="1" dirty="0"/>
                  <a:t>Use </a:t>
                </a:r>
                <a:r>
                  <a:rPr lang="en-US" b="1" dirty="0" err="1"/>
                  <a:t>Github’s</a:t>
                </a:r>
                <a:r>
                  <a:rPr lang="en-US" b="1" dirty="0"/>
                  <a:t> 2D magnet folder</a:t>
                </a:r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D641449-FE49-9856-BF75-D7580D931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07" t="-2786" r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7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16B2C-DC3C-33A0-8DB3-2DB660390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48D93-DC1E-95DB-10F5-A534A0AA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9" y="4"/>
            <a:ext cx="23504770" cy="1582612"/>
          </a:xfrm>
        </p:spPr>
        <p:txBody>
          <a:bodyPr/>
          <a:lstStyle/>
          <a:p>
            <a:r>
              <a:rPr lang="es-ES" dirty="0" err="1"/>
              <a:t>Task</a:t>
            </a:r>
            <a:r>
              <a:rPr lang="es-ES" dirty="0"/>
              <a:t> 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0AE78B9F-A97C-CA63-2971-A018987306E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6408905" y="2016124"/>
                <a:ext cx="7414707" cy="1121009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es-ES" sz="2800" dirty="0"/>
                  <a:t>Compute </a:t>
                </a:r>
                <a:r>
                  <a:rPr lang="es-ES" sz="2800" dirty="0" err="1"/>
                  <a:t>magnetic</a:t>
                </a:r>
                <a:r>
                  <a:rPr lang="es-ES" sz="2800" dirty="0"/>
                  <a:t> </a:t>
                </a:r>
                <a:r>
                  <a:rPr lang="es-ES" sz="2800" dirty="0" err="1"/>
                  <a:t>field</a:t>
                </a:r>
                <a:r>
                  <a:rPr lang="es-ES" sz="2800" dirty="0"/>
                  <a:t> </a:t>
                </a:r>
                <a:r>
                  <a:rPr lang="es-ES" sz="2800" dirty="0" err="1"/>
                  <a:t>produced</a:t>
                </a:r>
                <a:r>
                  <a:rPr lang="es-ES" sz="2800" dirty="0"/>
                  <a:t> </a:t>
                </a:r>
                <a:r>
                  <a:rPr lang="es-ES" sz="2800" dirty="0" err="1"/>
                  <a:t>by</a:t>
                </a:r>
                <a:r>
                  <a:rPr lang="es-ES" sz="2800" dirty="0"/>
                  <a:t> N circular </a:t>
                </a:r>
                <a:r>
                  <a:rPr lang="es-ES" sz="2800" dirty="0" err="1"/>
                  <a:t>magnets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located</a:t>
                </a:r>
                <a:r>
                  <a:rPr lang="es-ES" sz="2800" dirty="0"/>
                  <a:t> at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) with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 FUNCTION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>
                    <a:sym typeface="Wingdings" panose="05000000000000000000" pitchFamily="2" charset="2"/>
                  </a:rPr>
                  <a:t>Compute the total mass force potential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Π</m:t>
                    </m:r>
                  </m:oMath>
                </a14:m>
                <a:r>
                  <a:rPr lang="en-US" sz="2800" dirty="0"/>
                  <a:t> after computing the magnetic mass force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/>
                  <a:t>Interpolate mass force potential along the objective interface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/>
                  <a:t>Compute cost function so that the mass force potential along the objective interface is constant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. =</m:t>
                      </m:r>
                      <m:nary>
                        <m:nary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800" b="0" i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E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/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sz="2800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2800" b="0" i="0" smtClean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</m:bar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s-E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sz="2800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 algn="just">
                  <a:buFont typeface="+mj-lt"/>
                  <a:buAutoNum type="arabicPeriod" startAt="5"/>
                </a:pPr>
                <a:r>
                  <a:rPr lang="en-US" sz="2800" dirty="0"/>
                  <a:t>Optimize so that you minimize the objective function given reasonable constraints: </a:t>
                </a:r>
              </a:p>
              <a:p>
                <a:pPr lvl="1" algn="just"/>
                <a:r>
                  <a:rPr lang="en-US" sz="2800" dirty="0"/>
                  <a:t>Coils do not invade liquid mirror</a:t>
                </a:r>
              </a:p>
              <a:p>
                <a:pPr lvl="1" algn="just"/>
                <a:r>
                  <a:rPr lang="en-US" sz="2800" dirty="0"/>
                  <a:t>The maximum size of the coil domain is X m radius and X m height</a:t>
                </a:r>
              </a:p>
              <a:p>
                <a:pPr lvl="1" algn="just"/>
                <a:r>
                  <a:rPr lang="en-US" sz="2800" dirty="0"/>
                  <a:t>The maximum current is X (based on REBCO superconductors – check Acta </a:t>
                </a:r>
                <a:r>
                  <a:rPr lang="en-US" sz="2800" dirty="0" err="1"/>
                  <a:t>Astronautica</a:t>
                </a:r>
                <a:r>
                  <a:rPr lang="en-US" sz="2800" dirty="0"/>
                  <a:t> paper with Russians)</a:t>
                </a:r>
              </a:p>
              <a:p>
                <a:pPr marL="0" indent="0" algn="just">
                  <a:buNone/>
                </a:pPr>
                <a:r>
                  <a:rPr lang="en-US" sz="2800" dirty="0"/>
                  <a:t>Suggestion: explore genetic algorithm optimization (GA in </a:t>
                </a:r>
                <a:r>
                  <a:rPr lang="en-US" sz="2800" dirty="0" err="1"/>
                  <a:t>Matlab</a:t>
                </a:r>
                <a:r>
                  <a:rPr lang="en-US" sz="2800" dirty="0"/>
                  <a:t>) and other constrained optimization algorithms. Limit yourselves to the 1994 paper for now. </a:t>
                </a:r>
              </a:p>
            </p:txBody>
          </p:sp>
        </mc:Choice>
        <mc:Fallback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0AE78B9F-A97C-CA63-2971-A01898730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6408905" y="2016124"/>
                <a:ext cx="7414707" cy="11210098"/>
              </a:xfrm>
              <a:blipFill>
                <a:blip r:embed="rId2"/>
                <a:stretch>
                  <a:fillRect l="-1727" t="-1359" r="-1645"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28DC26-601D-5D4B-7A87-BDA9AB6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29" y="2176410"/>
            <a:ext cx="7177116" cy="1104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D6D70-5F46-C77A-058B-6A35645D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07" y="1926154"/>
            <a:ext cx="7901498" cy="6743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5A95F-2815-BA02-1A93-A58F5A4A6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972" y="8966016"/>
            <a:ext cx="7579115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7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B203889-6A23-3C9F-5418-D2C7A171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7CA4875-DB3E-4245-B024-3EED33DB8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DARPA Zenith Lecture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D0B62-7BE9-54FB-E15A-3A6B4EF0C7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F005B5-8723-13E5-7D03-4332D4AA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Ferrofluids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BFF39-A933-D95F-4993-93EB7E050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overview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C11B7-3AF5-A52A-E268-4AD359DFDD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65088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2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6035E5-8097-8A86-EE64-8CFADAA8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origins</a:t>
            </a:r>
            <a:endParaRPr lang="en-US" dirty="0"/>
          </a:p>
        </p:txBody>
      </p:sp>
      <p:pic>
        <p:nvPicPr>
          <p:cNvPr id="3074" name="Picture 2" descr="Researcher holds a test tube of liquid near a large magnet.">
            <a:extLst>
              <a:ext uri="{FF2B5EF4-FFF2-40B4-BE49-F238E27FC236}">
                <a16:creationId xmlns:a16="http://schemas.microsoft.com/office/drawing/2014/main" id="{C31B1FE8-E6DF-2982-0F03-3F67A7CF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2016124"/>
            <a:ext cx="8280650" cy="1050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3D552-A221-FFE9-C7BA-8429311E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4482"/>
          <a:stretch/>
        </p:blipFill>
        <p:spPr>
          <a:xfrm>
            <a:off x="11960354" y="1965981"/>
            <a:ext cx="8858054" cy="3940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8707C-7FFB-DF66-166D-CF3D35548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011" y="6438507"/>
            <a:ext cx="13788741" cy="652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1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892CB6-39B1-D215-240E-D5D22E826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4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67DB55-D799-005D-4CAB-A1E2F74D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Colloidal</a:t>
            </a:r>
            <a:r>
              <a:rPr lang="es-ES" dirty="0"/>
              <a:t> </a:t>
            </a:r>
            <a:r>
              <a:rPr lang="es-ES" dirty="0" err="1"/>
              <a:t>suspensions</a:t>
            </a:r>
            <a:r>
              <a:rPr lang="es-ES" dirty="0"/>
              <a:t> of </a:t>
            </a:r>
            <a:r>
              <a:rPr lang="es-ES" dirty="0" err="1"/>
              <a:t>magnetic</a:t>
            </a:r>
            <a:r>
              <a:rPr lang="es-ES" dirty="0"/>
              <a:t> </a:t>
            </a:r>
            <a:r>
              <a:rPr lang="es-ES" dirty="0" err="1"/>
              <a:t>nanoparticles</a:t>
            </a:r>
            <a:endParaRPr lang="en-US" dirty="0"/>
          </a:p>
        </p:txBody>
      </p:sp>
      <p:pic>
        <p:nvPicPr>
          <p:cNvPr id="1026" name="Picture 2" descr="How To Make Ferrofluid At Home | Make:">
            <a:extLst>
              <a:ext uri="{FF2B5EF4-FFF2-40B4-BE49-F238E27FC236}">
                <a16:creationId xmlns:a16="http://schemas.microsoft.com/office/drawing/2014/main" id="{CF6D4F39-ACC9-71EB-3D63-938D877A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16" y="2019907"/>
            <a:ext cx="10498507" cy="104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ematic view of the coated magnetic nanoparticles in a ferrofluid. |  Download Scientific Diagram">
            <a:extLst>
              <a:ext uri="{FF2B5EF4-FFF2-40B4-BE49-F238E27FC236}">
                <a16:creationId xmlns:a16="http://schemas.microsoft.com/office/drawing/2014/main" id="{B0B71158-3547-B0EF-C272-74E711C8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041" y="1750948"/>
            <a:ext cx="5904879" cy="43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eat Transfer of Ferrofluids | IntechOpen">
            <a:extLst>
              <a:ext uri="{FF2B5EF4-FFF2-40B4-BE49-F238E27FC236}">
                <a16:creationId xmlns:a16="http://schemas.microsoft.com/office/drawing/2014/main" id="{A9D8DCC9-1052-7497-809E-21713B00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241" y="2589345"/>
            <a:ext cx="7013543" cy="26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terials | Free Full-Text | Chain Formation and Phase Separation in  Ferrofluids: The Influence on Viscous Properties">
            <a:extLst>
              <a:ext uri="{FF2B5EF4-FFF2-40B4-BE49-F238E27FC236}">
                <a16:creationId xmlns:a16="http://schemas.microsoft.com/office/drawing/2014/main" id="{2A3EF7D9-63B6-155A-E95E-52D3424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652" y="6858000"/>
            <a:ext cx="11175175" cy="578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1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2DB28-B1DA-55AB-A08C-FBAED6BDF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5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2053C0-71CC-159D-CD95-D902410D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09294-63EA-7A62-ABA6-C046C2D1A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0D422-2E59-8FE6-25B9-8B3C44D5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0" r="4701"/>
          <a:stretch/>
        </p:blipFill>
        <p:spPr>
          <a:xfrm>
            <a:off x="-1" y="0"/>
            <a:ext cx="24384000" cy="136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4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6E867-C8A4-36C3-1D44-99DC2E3D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Ferrohydrodynamics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6E2CED-A112-AD9C-D7C1-43238A53D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Theory</a:t>
            </a:r>
            <a:r>
              <a:rPr lang="es-ES" dirty="0"/>
              <a:t> of </a:t>
            </a:r>
            <a:r>
              <a:rPr lang="es-ES" dirty="0" err="1"/>
              <a:t>ferrofluids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3E6BF-68BD-1175-FAE3-12AB0AF5E5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65088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70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68452-4E65-EC4B-37EB-F00EF724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Ferrofluid</a:t>
            </a:r>
            <a:r>
              <a:rPr lang="es-ES" dirty="0"/>
              <a:t> </a:t>
            </a:r>
            <a:r>
              <a:rPr lang="es-ES" dirty="0" err="1"/>
              <a:t>characterization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2A44B0D-A848-343A-7D33-7C11C8ECFCD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1463688" y="2016124"/>
                <a:ext cx="12359923" cy="1050607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s-ES" sz="3600" dirty="0"/>
                  <a:t>The </a:t>
                </a:r>
                <a:r>
                  <a:rPr lang="es-ES" sz="3600" b="1" dirty="0" err="1"/>
                  <a:t>magnetization</a:t>
                </a:r>
                <a:r>
                  <a:rPr lang="es-ES" sz="3600" b="1" dirty="0"/>
                  <a:t> curve </a:t>
                </a:r>
                <a:r>
                  <a:rPr lang="es-ES" sz="3600" dirty="0"/>
                  <a:t>determines the </a:t>
                </a:r>
                <a:r>
                  <a:rPr lang="es-ES" sz="3600" dirty="0" err="1"/>
                  <a:t>magnetic</a:t>
                </a:r>
                <a:r>
                  <a:rPr lang="es-ES" sz="3600" dirty="0"/>
                  <a:t> response of the </a:t>
                </a:r>
                <a:r>
                  <a:rPr lang="es-ES" sz="3600" dirty="0" err="1"/>
                  <a:t>ferrofluid</a:t>
                </a:r>
                <a:endParaRPr lang="es-ES" sz="36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3600" b="1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600" dirty="0"/>
                  <a:t>A first-order approximation to this curve is the Langevin function (see </a:t>
                </a:r>
                <a:r>
                  <a:rPr lang="en-US" sz="3600" dirty="0" err="1"/>
                  <a:t>Rosensweig</a:t>
                </a:r>
                <a:r>
                  <a:rPr lang="en-US" sz="3600" dirty="0"/>
                  <a:t> Sec. 2.7)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600">
                                  <a:latin typeface="Cambria Math" panose="02040503050406030204" pitchFamily="18" charset="0"/>
                                </a:rPr>
                                <m:t>sat</m:t>
                              </m:r>
                            </m:sub>
                          </m:sSub>
                        </m:den>
                      </m:f>
                      <m:r>
                        <a:rPr lang="es-E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E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3600" b="0" i="0" smtClean="0">
                          <a:latin typeface="Cambria Math" panose="02040503050406030204" pitchFamily="18" charset="0"/>
                        </a:rPr>
                        <m:t>coth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ES" sz="36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s-ES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600" dirty="0"/>
                  <a:t>If the ferrofluid is assumed paramagnetic, then we simply adopt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s-ES" sz="3600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3600" b="1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600" dirty="0"/>
                  <a:t>This is reasonable if the magnetization curve is linearized.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600" dirty="0"/>
                  <a:t>Magnetization curves are measured with a Vibrating Sample Magnetometer (VSM) among other methods. 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2A44B0D-A848-343A-7D33-7C11C8ECF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1463688" y="2016124"/>
                <a:ext cx="12359923" cy="10506075"/>
              </a:xfrm>
              <a:blipFill>
                <a:blip r:embed="rId2"/>
                <a:stretch>
                  <a:fillRect l="-1529" t="-1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Experimental magnetization curve at 25°C of the 1:5 vol Ferrotec... |  Download Scientific Diagram">
            <a:extLst>
              <a:ext uri="{FF2B5EF4-FFF2-40B4-BE49-F238E27FC236}">
                <a16:creationId xmlns:a16="http://schemas.microsoft.com/office/drawing/2014/main" id="{1633F412-98D4-C1BE-D36A-7F3F7213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9" y="4297311"/>
            <a:ext cx="9303634" cy="53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83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D0A438F-AA38-4540-B108-8884879D7A2D}"/>
              </a:ext>
            </a:extLst>
          </p:cNvPr>
          <p:cNvSpPr/>
          <p:nvPr/>
        </p:nvSpPr>
        <p:spPr>
          <a:xfrm>
            <a:off x="12533585" y="7392879"/>
            <a:ext cx="10433766" cy="1004530"/>
          </a:xfrm>
          <a:prstGeom prst="roundRect">
            <a:avLst/>
          </a:prstGeom>
          <a:solidFill>
            <a:srgbClr val="C9B37C">
              <a:alpha val="50000"/>
            </a:srgbClr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/>
            <a:r>
              <a:rPr lang="en-US" sz="5000" dirty="0"/>
              <a:t>Coupled problems!*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B4A1F1-E987-42F8-ABFE-09EBB884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fld id="{86CB4B4D-7CA3-9044-876B-883B54F8677D}" type="slidenum">
              <a:rPr lang="es-ES" smtClean="0"/>
              <a:t>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B63AD1-A3D8-45D2-9627-049804DD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Fluid-magnetic coupling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E6247302-5A9F-4283-8084-4DF7863CA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1" y="2312731"/>
            <a:ext cx="23233062" cy="9862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n-lt"/>
              </a:rPr>
              <a:t>Incompressible, electrically neutral, viscous fluids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3149FC0-5BE3-4D38-AE8D-32D04C74F0C0}"/>
                  </a:ext>
                </a:extLst>
              </p:cNvPr>
              <p:cNvSpPr txBox="1"/>
              <p:nvPr/>
            </p:nvSpPr>
            <p:spPr>
              <a:xfrm>
                <a:off x="1939522" y="7492328"/>
                <a:ext cx="2330766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∇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·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𝑩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0</m:t>
                      </m:r>
                    </m:oMath>
                  </m:oMathPara>
                </a14:m>
                <a:endParaRPr lang="es-ES" sz="4400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3149FC0-5BE3-4D38-AE8D-32D04C74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22" y="7492328"/>
                <a:ext cx="23307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B975010-570D-4C8A-8BF1-19CDB4761DF7}"/>
                  </a:ext>
                </a:extLst>
              </p:cNvPr>
              <p:cNvSpPr txBox="1"/>
              <p:nvPr/>
            </p:nvSpPr>
            <p:spPr>
              <a:xfrm>
                <a:off x="1939523" y="8364110"/>
                <a:ext cx="2609689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∇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×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𝑯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0</m:t>
                      </m:r>
                    </m:oMath>
                  </m:oMathPara>
                </a14:m>
                <a:endParaRPr lang="es-ES" sz="4400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B975010-570D-4C8A-8BF1-19CDB4761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23" y="8364110"/>
                <a:ext cx="2609689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87C561E-8A5E-433C-8B0A-5030D6E50D1C}"/>
                  </a:ext>
                </a:extLst>
              </p:cNvPr>
              <p:cNvSpPr txBox="1"/>
              <p:nvPr/>
            </p:nvSpPr>
            <p:spPr>
              <a:xfrm>
                <a:off x="1939522" y="3205972"/>
                <a:ext cx="2260234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∇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·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𝒗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0</m:t>
                      </m:r>
                    </m:oMath>
                  </m:oMathPara>
                </a14:m>
                <a:endParaRPr lang="es-ES" sz="4400" b="1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87C561E-8A5E-433C-8B0A-5030D6E5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22" y="3205972"/>
                <a:ext cx="2260234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FA8BDCE-D8C2-4CC5-B8D4-8F48313A19A3}"/>
                  </a:ext>
                </a:extLst>
              </p:cNvPr>
              <p:cNvSpPr txBox="1"/>
              <p:nvPr/>
            </p:nvSpPr>
            <p:spPr>
              <a:xfrm>
                <a:off x="1939522" y="4079876"/>
                <a:ext cx="4466671" cy="12676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i="1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fPr>
                        <m:num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𝐷</m:t>
                          </m:r>
                          <m:r>
                            <a:rPr lang="es-ES" sz="4400" b="1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𝒗</m:t>
                          </m:r>
                        </m:num>
                        <m:den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𝐷𝑡</m:t>
                          </m:r>
                        </m:den>
                      </m:f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𝜌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𝒈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∇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T</m:t>
                      </m:r>
                    </m:oMath>
                  </m:oMathPara>
                </a14:m>
                <a:endParaRPr lang="es-ES" sz="4400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FA8BDCE-D8C2-4CC5-B8D4-8F48313A1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22" y="4079876"/>
                <a:ext cx="4466671" cy="1267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0A37EB95-4E07-41BF-B784-35046EF9BBC5}"/>
                  </a:ext>
                </a:extLst>
              </p:cNvPr>
              <p:cNvSpPr txBox="1"/>
              <p:nvPr/>
            </p:nvSpPr>
            <p:spPr>
              <a:xfrm>
                <a:off x="13990050" y="3205973"/>
                <a:ext cx="4348626" cy="73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T</m:t>
                      </m:r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sSub>
                        <m:sSub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p</m:t>
                          </m:r>
                        </m:sub>
                      </m:sSub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+</m:t>
                      </m:r>
                      <m:sSub>
                        <m:sSub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𝜈</m:t>
                          </m:r>
                        </m:sub>
                      </m:sSub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+</m:t>
                      </m:r>
                      <m:sSub>
                        <m:sSub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s-ES" sz="4400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0A37EB95-4E07-41BF-B784-35046EF9B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050" y="3205973"/>
                <a:ext cx="4348626" cy="7373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7A8CC63-E6B3-4D08-8787-DB073BCC6F5E}"/>
                  </a:ext>
                </a:extLst>
              </p:cNvPr>
              <p:cNvSpPr txBox="1"/>
              <p:nvPr/>
            </p:nvSpPr>
            <p:spPr>
              <a:xfrm>
                <a:off x="15075575" y="4079877"/>
                <a:ext cx="2642454" cy="737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p</m:t>
                          </m:r>
                        </m:sub>
                      </m:sSub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−</m:t>
                      </m:r>
                      <m:sSup>
                        <m:sSup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pPr>
                        <m:e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𝑝</m:t>
                          </m:r>
                        </m:e>
                        <m:sup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∗</m:t>
                          </m:r>
                        </m:sup>
                      </m:sSup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𝑰</m:t>
                      </m:r>
                    </m:oMath>
                  </m:oMathPara>
                </a14:m>
                <a:endParaRPr lang="es-ES" sz="4400" b="1" i="1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7A8CC63-E6B3-4D08-8787-DB073BCC6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575" y="4079877"/>
                <a:ext cx="2642454" cy="7373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281BD8D7-430D-4F97-9371-F0C0FA6E0791}"/>
                  </a:ext>
                </a:extLst>
              </p:cNvPr>
              <p:cNvSpPr txBox="1"/>
              <p:nvPr/>
            </p:nvSpPr>
            <p:spPr>
              <a:xfrm>
                <a:off x="15075574" y="5018955"/>
                <a:ext cx="4895892" cy="6900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𝜈</m:t>
                          </m:r>
                        </m:sub>
                      </m:sSub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𝜂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[</m:t>
                      </m:r>
                      <m:r>
                        <m:rPr>
                          <m:sty m:val="p"/>
                        </m:rP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∇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𝒗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+</m:t>
                      </m:r>
                      <m:sSup>
                        <m:sSupPr>
                          <m:ctrlPr>
                            <a:rPr lang="es-ES" sz="4400" b="1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4400" b="1" i="1">
                                  <a:solidFill>
                                    <a:srgbClr val="515151"/>
                                  </a:solidFill>
                                  <a:latin typeface="Cambria Math" panose="02040503050406030204" pitchFamily="18" charset="0"/>
                                  <a:ea typeface="Helvetica Neue Light"/>
                                  <a:cs typeface="Helvetica Neue Light"/>
                                  <a:sym typeface="Helvetica Neue Ligh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s-ES" sz="4400">
                                  <a:solidFill>
                                    <a:srgbClr val="515151"/>
                                  </a:solidFill>
                                  <a:latin typeface="Cambria Math" panose="02040503050406030204" pitchFamily="18" charset="0"/>
                                  <a:ea typeface="Helvetica Neue Light"/>
                                  <a:cs typeface="Helvetica Neue Light"/>
                                  <a:sym typeface="Helvetica Neue Light"/>
                                </a:rPr>
                                <m:t>∇</m:t>
                              </m:r>
                              <m:r>
                                <a:rPr lang="es-ES" sz="4400" b="1" i="1">
                                  <a:solidFill>
                                    <a:srgbClr val="515151"/>
                                  </a:solidFill>
                                  <a:latin typeface="Cambria Math" panose="02040503050406030204" pitchFamily="18" charset="0"/>
                                  <a:ea typeface="Helvetica Neue Light"/>
                                  <a:cs typeface="Helvetica Neue Light"/>
                                  <a:sym typeface="Helvetica Neue Light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s-ES" sz="4400" b="1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𝑻</m:t>
                          </m:r>
                        </m:sup>
                      </m:sSup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]</m:t>
                      </m:r>
                    </m:oMath>
                  </m:oMathPara>
                </a14:m>
                <a:endParaRPr lang="es-ES" sz="4400" b="1" i="1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281BD8D7-430D-4F97-9371-F0C0FA6E0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574" y="5018955"/>
                <a:ext cx="4895892" cy="6900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2237DB4-BA9D-416A-B660-FF3D41B8C9A5}"/>
                  </a:ext>
                </a:extLst>
              </p:cNvPr>
              <p:cNvSpPr txBox="1"/>
              <p:nvPr/>
            </p:nvSpPr>
            <p:spPr>
              <a:xfrm>
                <a:off x="15075575" y="5771812"/>
                <a:ext cx="5191293" cy="1150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defTabSz="82296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m</m:t>
                          </m:r>
                        </m:sub>
                      </m:sSub>
                      <m:r>
                        <a:rPr lang="es-ES" sz="4400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−</m:t>
                      </m:r>
                      <m:f>
                        <m:f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4400" i="1">
                                  <a:solidFill>
                                    <a:srgbClr val="515151"/>
                                  </a:solidFill>
                                  <a:latin typeface="Cambria Math" panose="02040503050406030204" pitchFamily="18" charset="0"/>
                                  <a:ea typeface="Helvetica Neue Light"/>
                                  <a:cs typeface="Helvetica Neue Light"/>
                                  <a:sym typeface="Helvetica Neue Light"/>
                                </a:rPr>
                              </m:ctrlPr>
                            </m:sSubPr>
                            <m:e>
                              <m:r>
                                <a:rPr lang="es-ES" sz="4400" i="1">
                                  <a:solidFill>
                                    <a:srgbClr val="515151"/>
                                  </a:solidFill>
                                  <a:latin typeface="Cambria Math" panose="02040503050406030204" pitchFamily="18" charset="0"/>
                                  <a:ea typeface="Helvetica Neue Light"/>
                                  <a:cs typeface="Helvetica Neue Light"/>
                                  <a:sym typeface="Helvetica Neue Light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4400" i="1">
                                  <a:solidFill>
                                    <a:srgbClr val="515151"/>
                                  </a:solidFill>
                                  <a:latin typeface="Cambria Math" panose="02040503050406030204" pitchFamily="18" charset="0"/>
                                  <a:ea typeface="Helvetica Neue Light"/>
                                  <a:cs typeface="Helvetica Neue Light"/>
                                  <a:sym typeface="Helvetica Neue Light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pPr>
                        <m:e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𝐻</m:t>
                          </m:r>
                        </m:e>
                        <m:sup>
                          <m:r>
                            <a:rPr lang="es-ES" sz="4400" i="1">
                              <a:solidFill>
                                <a:srgbClr val="515151"/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2</m:t>
                          </m:r>
                        </m:sup>
                      </m:sSup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𝑰</m:t>
                      </m:r>
                      <m:r>
                        <a:rPr lang="es-ES" sz="440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+</m:t>
                      </m:r>
                      <m:r>
                        <a:rPr lang="es-ES" sz="4400" b="1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𝑩𝑯</m:t>
                      </m:r>
                    </m:oMath>
                  </m:oMathPara>
                </a14:m>
                <a:endParaRPr lang="es-ES" sz="4400" b="1" i="1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2237DB4-BA9D-416A-B660-FF3D41B8C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575" y="5771812"/>
                <a:ext cx="5191293" cy="11505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02BD0BCA-E567-4930-83AB-AAC66494F3C3}"/>
              </a:ext>
            </a:extLst>
          </p:cNvPr>
          <p:cNvSpPr txBox="1">
            <a:spLocks/>
          </p:cNvSpPr>
          <p:nvPr/>
        </p:nvSpPr>
        <p:spPr>
          <a:xfrm>
            <a:off x="761963" y="6558157"/>
            <a:ext cx="10602874" cy="712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80" tIns="68580" rIns="68580" bIns="68580">
            <a:normAutofit/>
          </a:bodyPr>
          <a:lstStyle>
            <a:lvl1pPr marL="350981" marR="0" indent="-350981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7041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0597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4026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7455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1561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4990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28419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1848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3600" dirty="0"/>
              <a:t>Static magnetic fields inside the fluid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7C8B2A9C-7A1E-4FE6-9910-BC0BE023B523}"/>
              </a:ext>
            </a:extLst>
          </p:cNvPr>
          <p:cNvSpPr txBox="1">
            <a:spLocks/>
          </p:cNvSpPr>
          <p:nvPr/>
        </p:nvSpPr>
        <p:spPr>
          <a:xfrm>
            <a:off x="13303647" y="2312733"/>
            <a:ext cx="10602874" cy="712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80" tIns="68580" rIns="68580" bIns="68580">
            <a:normAutofit/>
          </a:bodyPr>
          <a:lstStyle>
            <a:lvl1pPr marL="350981" marR="0" indent="-350981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7041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0597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4026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7455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1561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4990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28419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1848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3600" dirty="0"/>
              <a:t>Incompressible, viscous Maxwell stress 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Marcador de texto 2">
                <a:extLst>
                  <a:ext uri="{FF2B5EF4-FFF2-40B4-BE49-F238E27FC236}">
                    <a16:creationId xmlns:a16="http://schemas.microsoft.com/office/drawing/2014/main" id="{A60570BF-B1E1-4884-99FF-49E4D767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1081" y="8437955"/>
                <a:ext cx="10602874" cy="8606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68580" tIns="68580" rIns="68580" bIns="68580">
                <a:normAutofit/>
              </a:bodyPr>
              <a:lstStyle>
                <a:lvl1pPr marL="350981" marR="0" indent="-350981" algn="l" defTabSz="822960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704144" marR="0" indent="-361244" algn="l" defTabSz="822960" rtl="0" eaLnBrk="1" latinLnBrk="0" hangingPunct="1">
                  <a:lnSpc>
                    <a:spcPct val="100000"/>
                  </a:lnSpc>
                  <a:spcBef>
                    <a:spcPts val="19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1059744" marR="0" indent="-361244" algn="l" defTabSz="822960" rtl="0" eaLnBrk="1" latinLnBrk="0" hangingPunct="1">
                  <a:lnSpc>
                    <a:spcPct val="100000"/>
                  </a:lnSpc>
                  <a:spcBef>
                    <a:spcPts val="19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1402644" marR="0" indent="-361244" algn="l" defTabSz="822960" rtl="0" eaLnBrk="1" latinLnBrk="0" hangingPunct="1">
                  <a:lnSpc>
                    <a:spcPct val="100000"/>
                  </a:lnSpc>
                  <a:spcBef>
                    <a:spcPts val="19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1745544" marR="0" indent="-361244" algn="l" defTabSz="822960" rtl="0" eaLnBrk="1" latinLnBrk="0" hangingPunct="1">
                  <a:lnSpc>
                    <a:spcPct val="100000"/>
                  </a:lnSpc>
                  <a:spcBef>
                    <a:spcPts val="19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2156177" marR="0" indent="-428977" algn="l" defTabSz="822960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2499077" marR="0" indent="-428977" algn="l" defTabSz="822960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2841977" marR="0" indent="-428977" algn="l" defTabSz="822960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3184877" marR="0" indent="-428977" algn="l" defTabSz="822960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800" b="0" i="0" u="none" strike="noStrike" cap="none" spc="0" baseline="0">
                    <a:ln>
                      <a:noFill/>
                    </a:ln>
                    <a:solidFill>
                      <a:srgbClr val="515151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* F</a:t>
                </a:r>
                <a:r>
                  <a:rPr lang="en-US" sz="2400" dirty="0"/>
                  <a:t>or para/diamagnetic liquids </a:t>
                </a:r>
                <a14:m>
                  <m:oMath xmlns:m="http://schemas.openxmlformats.org/officeDocument/2006/math">
                    <m:r>
                      <a:rPr lang="es-ES" sz="24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s-ES" sz="2400" b="1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the fluid/magnetic system </a:t>
                </a:r>
                <a:r>
                  <a:rPr lang="en-US" sz="2400" b="1" dirty="0"/>
                  <a:t>uncouples</a:t>
                </a:r>
              </a:p>
            </p:txBody>
          </p:sp>
        </mc:Choice>
        <mc:Fallback>
          <p:sp>
            <p:nvSpPr>
              <p:cNvPr id="39" name="Marcador de texto 2">
                <a:extLst>
                  <a:ext uri="{FF2B5EF4-FFF2-40B4-BE49-F238E27FC236}">
                    <a16:creationId xmlns:a16="http://schemas.microsoft.com/office/drawing/2014/main" id="{A60570BF-B1E1-4884-99FF-49E4D767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081" y="8437955"/>
                <a:ext cx="10602874" cy="860686"/>
              </a:xfrm>
              <a:prstGeom prst="rect">
                <a:avLst/>
              </a:prstGeom>
              <a:blipFill>
                <a:blip r:embed="rId11"/>
                <a:stretch>
                  <a:fillRect l="-1150" t="-28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0644292C-A25C-43BC-8C9A-E83E1A51C46F}"/>
              </a:ext>
            </a:extLst>
          </p:cNvPr>
          <p:cNvCxnSpPr>
            <a:cxnSpLocks/>
          </p:cNvCxnSpPr>
          <p:nvPr/>
        </p:nvCxnSpPr>
        <p:spPr>
          <a:xfrm flipV="1">
            <a:off x="5493729" y="6422673"/>
            <a:ext cx="9349250" cy="174676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7A611039-AA46-4976-BD8E-C3821AB18F0A}"/>
              </a:ext>
            </a:extLst>
          </p:cNvPr>
          <p:cNvCxnSpPr>
            <a:cxnSpLocks/>
          </p:cNvCxnSpPr>
          <p:nvPr/>
        </p:nvCxnSpPr>
        <p:spPr>
          <a:xfrm flipH="1">
            <a:off x="6761702" y="3537049"/>
            <a:ext cx="7184028" cy="126371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94FB8FC2-8F90-4E82-9508-6D2764D76FCC}"/>
              </a:ext>
            </a:extLst>
          </p:cNvPr>
          <p:cNvSpPr txBox="1">
            <a:spLocks/>
          </p:cNvSpPr>
          <p:nvPr/>
        </p:nvSpPr>
        <p:spPr>
          <a:xfrm>
            <a:off x="12449031" y="7046725"/>
            <a:ext cx="10602874" cy="712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80" tIns="68580" rIns="68580" bIns="68580">
            <a:noAutofit/>
          </a:bodyPr>
          <a:lstStyle>
            <a:lvl1pPr marL="350981" marR="0" indent="-350981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7041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0597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4026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7455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1561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4990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28419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1848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None/>
            </a:pPr>
            <a:endParaRPr lang="en-US" sz="5000" u="sng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7F6F50F-54A9-43FC-AD62-DD7890484B5C}"/>
              </a:ext>
            </a:extLst>
          </p:cNvPr>
          <p:cNvCxnSpPr>
            <a:cxnSpLocks/>
          </p:cNvCxnSpPr>
          <p:nvPr/>
        </p:nvCxnSpPr>
        <p:spPr>
          <a:xfrm flipH="1">
            <a:off x="3269661" y="5673546"/>
            <a:ext cx="2" cy="77832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7686B0CB-23E6-4C1B-9309-D307013AAA52}"/>
              </a:ext>
            </a:extLst>
          </p:cNvPr>
          <p:cNvSpPr txBox="1">
            <a:spLocks/>
          </p:cNvSpPr>
          <p:nvPr/>
        </p:nvSpPr>
        <p:spPr>
          <a:xfrm>
            <a:off x="704655" y="9519939"/>
            <a:ext cx="10602874" cy="712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80" tIns="68580" rIns="68580" bIns="68580">
            <a:normAutofit/>
          </a:bodyPr>
          <a:lstStyle>
            <a:lvl1pPr marL="350981" marR="0" indent="-350981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7041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0597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4026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745544" marR="0" indent="-361244" algn="l" defTabSz="822960" rtl="0" eaLnBrk="1" latinLnBrk="0" hangingPunct="1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1561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24990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28419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3184877" marR="0" indent="-428977" algn="l" defTabSz="822960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1515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3600" dirty="0"/>
              <a:t>Normal fluid-magnetic surface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8C230B7-88DC-4B59-BC87-7C938B17C3F0}"/>
                  </a:ext>
                </a:extLst>
              </p:cNvPr>
              <p:cNvSpPr txBox="1"/>
              <p:nvPr/>
            </p:nvSpPr>
            <p:spPr>
              <a:xfrm>
                <a:off x="1939522" y="10269437"/>
                <a:ext cx="7367040" cy="1171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defTabSz="822960" hangingPunct="0"/>
                <a14:m>
                  <m:oMath xmlns:m="http://schemas.openxmlformats.org/officeDocument/2006/math">
                    <m:sSup>
                      <m:sSupPr>
                        <m:ctrlP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400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p</m:t>
                        </m:r>
                      </m:e>
                      <m:sup>
                        <m:r>
                          <a:rPr lang="es-ES" sz="4400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∗</m:t>
                        </m:r>
                      </m:sup>
                    </m:sSup>
                    <m:r>
                      <a:rPr lang="es-ES" sz="4400">
                        <a:solidFill>
                          <a:srgbClr val="515151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−2</m:t>
                    </m:r>
                    <m:r>
                      <a:rPr lang="es-ES" sz="44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𝜂</m:t>
                    </m:r>
                    <m:f>
                      <m:fPr>
                        <m:ctrlP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fPr>
                      <m:num>
                        <m: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𝛿</m:t>
                        </m:r>
                        <m:sSub>
                          <m:sSubPr>
                            <m:ctrlPr>
                              <a:rPr lang="es-ES" sz="4400" i="1">
                                <a:solidFill>
                                  <a:srgbClr val="515151"/>
                                </a:solidFill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</m:ctrlPr>
                          </m:sSubPr>
                          <m:e>
                            <m:r>
                              <a:rPr lang="es-ES" sz="4400" i="1">
                                <a:solidFill>
                                  <a:srgbClr val="515151"/>
                                </a:solidFill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𝑣</m:t>
                            </m:r>
                          </m:e>
                          <m:sub>
                            <m:r>
                              <a:rPr lang="es-ES" sz="4400" i="1">
                                <a:solidFill>
                                  <a:srgbClr val="515151"/>
                                </a:solidFill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𝛿</m:t>
                        </m:r>
                        <m:sSub>
                          <m:sSubPr>
                            <m:ctrlPr>
                              <a:rPr lang="es-ES" sz="4400" i="1">
                                <a:solidFill>
                                  <a:srgbClr val="515151"/>
                                </a:solidFill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</m:ctrlPr>
                          </m:sSubPr>
                          <m:e>
                            <m:r>
                              <a:rPr lang="es-ES" sz="4400" i="1">
                                <a:solidFill>
                                  <a:srgbClr val="515151"/>
                                </a:solidFill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𝑥</m:t>
                            </m:r>
                          </m:e>
                          <m:sub>
                            <m:r>
                              <a:rPr lang="es-ES" sz="4400" i="1">
                                <a:solidFill>
                                  <a:srgbClr val="515151"/>
                                </a:solidFill>
                                <a:latin typeface="Cambria Math" panose="02040503050406030204" pitchFamily="18" charset="0"/>
                                <a:ea typeface="Helvetica Neue Light"/>
                                <a:cs typeface="Helvetica Neue Light"/>
                                <a:sym typeface="Helvetica Neue Light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s-ES" sz="44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+</m:t>
                    </m:r>
                    <m:sSub>
                      <m:sSubPr>
                        <m:ctrlP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</m:e>
                      <m:sub>
                        <m: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𝑚</m:t>
                        </m:r>
                      </m:sub>
                    </m:sSub>
                    <m:r>
                      <a:rPr lang="es-ES" sz="44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−</m:t>
                    </m:r>
                    <m:sSub>
                      <m:sSubPr>
                        <m:ctrlP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</m:ctrlPr>
                      </m:sSubPr>
                      <m:e>
                        <m: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𝑝</m:t>
                        </m:r>
                      </m:e>
                      <m:sub>
                        <m:r>
                          <a:rPr lang="es-ES" sz="4400" i="1">
                            <a:solidFill>
                              <a:srgbClr val="515151"/>
                            </a:solidFill>
                            <a:latin typeface="Cambria Math" panose="02040503050406030204" pitchFamily="18" charset="0"/>
                            <a:ea typeface="Helvetica Neue Light"/>
                            <a:cs typeface="Helvetica Neue Light"/>
                            <a:sym typeface="Helvetica Neue Light"/>
                          </a:rPr>
                          <m:t>0</m:t>
                        </m:r>
                      </m:sub>
                    </m:sSub>
                    <m:r>
                      <a:rPr lang="es-ES" sz="44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=2</m:t>
                    </m:r>
                    <m:r>
                      <a:rPr lang="es-ES" sz="44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  <a:ea typeface="Helvetica Neue Light"/>
                        <a:cs typeface="Helvetica Neue Light"/>
                        <a:sym typeface="Helvetica Neue Light"/>
                      </a:rPr>
                      <m:t>𝜎</m:t>
                    </m:r>
                  </m:oMath>
                </a14:m>
                <a:r>
                  <a:rPr lang="es-ES" sz="4400" i="1" dirty="0">
                    <a:solidFill>
                      <a:srgbClr val="515151"/>
                    </a:solidFill>
                    <a:ea typeface="Helvetica Neue Light"/>
                    <a:cs typeface="Helvetica Neue Light"/>
                    <a:sym typeface="Symbol" panose="05050102010706020507" pitchFamily="18" charset="2"/>
                  </a:rPr>
                  <a:t></a:t>
                </a:r>
                <a:endParaRPr lang="es-ES" sz="4400" i="1" dirty="0">
                  <a:solidFill>
                    <a:srgbClr val="515151"/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8C230B7-88DC-4B59-BC87-7C938B17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22" y="10269437"/>
                <a:ext cx="7367040" cy="1171667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ACB8543B-7417-48DF-B2ED-AA4D6F4FD644}"/>
              </a:ext>
            </a:extLst>
          </p:cNvPr>
          <p:cNvSpPr/>
          <p:nvPr/>
        </p:nvSpPr>
        <p:spPr>
          <a:xfrm>
            <a:off x="7943450" y="10235399"/>
            <a:ext cx="1330960" cy="1276737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ctr">
            <a:spAutoFit/>
          </a:bodyPr>
          <a:lstStyle/>
          <a:p>
            <a:pPr algn="ctr" defTabSz="822960" hangingPunct="0"/>
            <a:endParaRPr lang="en-US" sz="5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83FCC5-FB96-FAD5-151D-3BF8477882D2}"/>
              </a:ext>
            </a:extLst>
          </p:cNvPr>
          <p:cNvSpPr txBox="1"/>
          <p:nvPr/>
        </p:nvSpPr>
        <p:spPr>
          <a:xfrm>
            <a:off x="670146" y="12554305"/>
            <a:ext cx="23043708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91440" rIns="91440" bIns="91440" numCol="1" spcCol="38100" rtlCol="0" anchor="ctr">
            <a:spAutoFit/>
          </a:bodyPr>
          <a:lstStyle/>
          <a:p>
            <a:pPr defTabSz="822960" hangingPunct="0"/>
            <a:r>
              <a:rPr lang="en-US" sz="2400" dirty="0">
                <a:solidFill>
                  <a:srgbClr val="000000"/>
                </a:solidFill>
              </a:rPr>
              <a:t>Romero-Calvo Á., “Novel Electromagnetic Space Applications: Touchless Potential Sensing and Low-Gravity </a:t>
            </a:r>
            <a:r>
              <a:rPr lang="en-US" sz="2400" dirty="0" err="1">
                <a:solidFill>
                  <a:srgbClr val="000000"/>
                </a:solidFill>
              </a:rPr>
              <a:t>Ferrohydrodynamics</a:t>
            </a:r>
            <a:r>
              <a:rPr lang="en-US" sz="2400" dirty="0">
                <a:solidFill>
                  <a:srgbClr val="000000"/>
                </a:solidFill>
              </a:rPr>
              <a:t>”, PhD Thesis, University of Colorado Boulder</a:t>
            </a:r>
          </a:p>
          <a:p>
            <a:pPr defTabSz="822960" hangingPunct="0"/>
            <a:r>
              <a:rPr lang="en-US" sz="2400" b="1" dirty="0">
                <a:solidFill>
                  <a:srgbClr val="000000"/>
                </a:solidFill>
                <a:sym typeface="Helvetica Neue Light"/>
              </a:rPr>
              <a:t>Romero-Calvo Á et al., “Total magnetic force on a ferrofluid droplet in microgravity”, Experimental Thermal and Fluid Science, Vol. 117, 1 2020, 110124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B4022331-49A0-4CD4-0100-CC8996D76E15}"/>
                  </a:ext>
                </a:extLst>
              </p:cNvPr>
              <p:cNvSpPr/>
              <p:nvPr/>
            </p:nvSpPr>
            <p:spPr>
              <a:xfrm>
                <a:off x="12496593" y="9571507"/>
                <a:ext cx="10433766" cy="2332553"/>
              </a:xfrm>
              <a:prstGeom prst="roundRect">
                <a:avLst/>
              </a:prstGeom>
              <a:solidFill>
                <a:srgbClr val="C9B37C">
                  <a:alpha val="50000"/>
                </a:srgbClr>
              </a:solidFill>
              <a:ln w="12700" cap="flat">
                <a:noFill/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8580" tIns="68580" rIns="68580" bIns="68580" numCol="1" spcCol="38100" rtlCol="0" anchor="ctr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The magnetic force…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lang="es-ES" sz="4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𝒇</m:t>
                          </m:r>
                        </m:e>
                        <m:sub>
                          <m:r>
                            <a:rPr lang="es-ES" sz="4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𝒎</m:t>
                          </m:r>
                        </m:sub>
                      </m:sSub>
                      <m:r>
                        <a:rPr lang="es-ES" sz="4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4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∇</m:t>
                      </m:r>
                      <m:r>
                        <a:rPr lang="es-E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·</m:t>
                      </m:r>
                      <m:sSub>
                        <m:sSub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m</m:t>
                          </m:r>
                        </m:sub>
                      </m:sSub>
                      <m:r>
                        <a:rPr lang="es-ES" sz="4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sSub>
                        <m:sSub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𝜇</m:t>
                          </m:r>
                        </m:e>
                        <m:sub>
                          <m: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4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M∇</m:t>
                      </m:r>
                      <m:r>
                        <a:rPr lang="es-E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𝐻</m:t>
                      </m:r>
                      <m:r>
                        <a:rPr lang="es-E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𝜇</m:t>
                          </m:r>
                        </m:e>
                        <m:sub>
                          <m:r>
                            <a:rPr lang="es-E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dPr>
                        <m:e>
                          <m:r>
                            <a:rPr lang="es-ES" sz="4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𝑴</m:t>
                          </m:r>
                          <m:r>
                            <a:rPr lang="es-ES" sz="4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s-ES" sz="4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∇</m:t>
                          </m:r>
                        </m:e>
                      </m:d>
                      <m:r>
                        <a:rPr lang="es-ES" sz="4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𝑯</m:t>
                      </m:r>
                    </m:oMath>
                  </m:oMathPara>
                </a14:m>
                <a:endParaRPr lang="es-ES" sz="4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Helvetica Neue Light"/>
                  <a:cs typeface="Helvetica Neue Light"/>
                  <a:sym typeface="Helvetica Neue Light"/>
                </a:endParaRPr>
              </a:p>
              <a:p>
                <a:pPr algn="ctr"/>
                <a:endParaRPr lang="es-E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mc:Choice>
        <mc:Fallback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B4022331-49A0-4CD4-0100-CC8996D76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593" y="9571507"/>
                <a:ext cx="10433766" cy="233255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prstDash val="solid"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C03A2AC-F9DB-B92D-39A4-49CF50901C25}"/>
                  </a:ext>
                </a:extLst>
              </p:cNvPr>
              <p:cNvSpPr txBox="1"/>
              <p:nvPr/>
            </p:nvSpPr>
            <p:spPr>
              <a:xfrm>
                <a:off x="11660508" y="10976983"/>
                <a:ext cx="1224601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lang="es-ES" sz="4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𝒑</m:t>
                          </m:r>
                        </m:e>
                        <m:sub>
                          <m: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𝑚</m:t>
                          </m:r>
                        </m:sub>
                      </m:sSub>
                      <m:r>
                        <a:rPr lang="es-ES" sz="4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r>
                        <a:rPr lang="es-ES" sz="40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𝒏</m:t>
                      </m:r>
                      <m:r>
                        <a:rPr lang="es-E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·</m:t>
                      </m:r>
                      <m:sSubSup>
                        <m:sSubSup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m</m:t>
                          </m:r>
                        </m:sub>
                        <m:sup>
                          <m: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+</m:t>
                          </m:r>
                        </m:sup>
                      </m:sSubSup>
                      <m:r>
                        <a:rPr lang="es-ES" sz="4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−</m:t>
                      </m:r>
                      <m:r>
                        <a:rPr lang="es-ES" sz="40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𝒏</m:t>
                      </m:r>
                      <m:r>
                        <a:rPr lang="es-E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·</m:t>
                      </m:r>
                      <m:sSubSup>
                        <m:sSubSup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m</m:t>
                          </m:r>
                        </m:sub>
                        <m:sup>
                          <m: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−</m:t>
                          </m:r>
                        </m:sup>
                      </m:sSubSup>
                      <m:r>
                        <a:rPr lang="es-ES" sz="4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=</m:t>
                      </m:r>
                      <m:sSub>
                        <m:sSub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𝜇</m:t>
                          </m:r>
                        </m:e>
                        <m:sub>
                          <m: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s-ES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n</m:t>
                          </m:r>
                        </m:sub>
                        <m:sup>
                          <m:r>
                            <a:rPr lang="es-ES" sz="4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/>
                              <a:cs typeface="Helvetica Neue Light"/>
                              <a:sym typeface="Helvetica Neue Light"/>
                            </a:rPr>
                            <m:t>2</m:t>
                          </m:r>
                        </m:sup>
                      </m:sSubSup>
                      <m:r>
                        <a:rPr lang="es-E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/2</m:t>
                      </m:r>
                      <m:r>
                        <a:rPr lang="es-ES" sz="40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 Light"/>
                          <a:cs typeface="Helvetica Neue Light"/>
                          <a:sym typeface="Helvetica Neue Light"/>
                        </a:rPr>
                        <m:t>𝒏</m:t>
                      </m:r>
                    </m:oMath>
                  </m:oMathPara>
                </a14:m>
                <a:endParaRPr 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C03A2AC-F9DB-B92D-39A4-49CF5090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508" y="10976983"/>
                <a:ext cx="12246012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07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9" grpId="0"/>
      <p:bldP spid="33" grpId="0" animBg="1"/>
      <p:bldP spid="39" grpId="0" animBg="1"/>
      <p:bldP spid="28" grpId="0" animBg="1"/>
      <p:bldP spid="30" grpId="0"/>
      <p:bldP spid="9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C3509-B8B0-28A3-0ADC-A59EFB05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9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3375A-0B1C-39AA-6DA8-3EBAA01D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Magnetic</a:t>
            </a:r>
            <a:r>
              <a:rPr lang="es-ES" dirty="0"/>
              <a:t> </a:t>
            </a:r>
            <a:r>
              <a:rPr lang="es-ES" dirty="0" err="1"/>
              <a:t>force</a:t>
            </a:r>
            <a:r>
              <a:rPr lang="es-ES" dirty="0"/>
              <a:t> </a:t>
            </a:r>
            <a:r>
              <a:rPr lang="es-ES" dirty="0" err="1"/>
              <a:t>potential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7">
                <a:extLst>
                  <a:ext uri="{FF2B5EF4-FFF2-40B4-BE49-F238E27FC236}">
                    <a16:creationId xmlns:a16="http://schemas.microsoft.com/office/drawing/2014/main" id="{8BEB2CD0-BE88-B25A-300A-A33EAE213687}"/>
                  </a:ext>
                </a:extLst>
              </p:cNvPr>
              <p:cNvSpPr txBox="1"/>
              <p:nvPr/>
            </p:nvSpPr>
            <p:spPr>
              <a:xfrm>
                <a:off x="1355397" y="4200180"/>
                <a:ext cx="7604919" cy="156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800" b="0" i="0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𝑔𝑧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800" b="0" i="0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s-ES" sz="4800" dirty="0">
                  <a:solidFill>
                    <a:srgbClr val="606060"/>
                  </a:solidFill>
                </a:endParaRPr>
              </a:p>
            </p:txBody>
          </p:sp>
        </mc:Choice>
        <mc:Fallback>
          <p:sp>
            <p:nvSpPr>
              <p:cNvPr id="5" name="CuadroTexto 7">
                <a:extLst>
                  <a:ext uri="{FF2B5EF4-FFF2-40B4-BE49-F238E27FC236}">
                    <a16:creationId xmlns:a16="http://schemas.microsoft.com/office/drawing/2014/main" id="{8BEB2CD0-BE88-B25A-300A-A33EAE213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97" y="4200180"/>
                <a:ext cx="7604919" cy="1569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7">
                <a:extLst>
                  <a:ext uri="{FF2B5EF4-FFF2-40B4-BE49-F238E27FC236}">
                    <a16:creationId xmlns:a16="http://schemas.microsoft.com/office/drawing/2014/main" id="{78727754-8241-7E8D-C6D7-4ED6F43DA59B}"/>
                  </a:ext>
                </a:extLst>
              </p:cNvPr>
              <p:cNvSpPr txBox="1"/>
              <p:nvPr/>
            </p:nvSpPr>
            <p:spPr>
              <a:xfrm>
                <a:off x="1090442" y="8202684"/>
                <a:ext cx="7604919" cy="1753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4800" b="0" i="0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nary>
                        <m:nary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sz="4800" b="0" i="1" smtClean="0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4800" b="0" i="1" smtClean="0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s-ES" sz="4800" b="0" i="1" smtClean="0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𝑑𝐻</m:t>
                          </m:r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s-ES" sz="4800" dirty="0">
                  <a:solidFill>
                    <a:srgbClr val="606060"/>
                  </a:solidFill>
                </a:endParaRPr>
              </a:p>
            </p:txBody>
          </p:sp>
        </mc:Choice>
        <mc:Fallback>
          <p:sp>
            <p:nvSpPr>
              <p:cNvPr id="6" name="CuadroTexto 7">
                <a:extLst>
                  <a:ext uri="{FF2B5EF4-FFF2-40B4-BE49-F238E27FC236}">
                    <a16:creationId xmlns:a16="http://schemas.microsoft.com/office/drawing/2014/main" id="{78727754-8241-7E8D-C6D7-4ED6F43D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42" y="8202684"/>
                <a:ext cx="7604919" cy="1753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4A0D74C4-1A90-8F59-1F3C-9A5E47AF14A3}"/>
              </a:ext>
            </a:extLst>
          </p:cNvPr>
          <p:cNvSpPr/>
          <p:nvPr/>
        </p:nvSpPr>
        <p:spPr>
          <a:xfrm>
            <a:off x="4291322" y="6145713"/>
            <a:ext cx="1203158" cy="15697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49BF5-98E2-6077-44DA-849F2023552A}"/>
              </a:ext>
            </a:extLst>
          </p:cNvPr>
          <p:cNvSpPr txBox="1"/>
          <p:nvPr/>
        </p:nvSpPr>
        <p:spPr>
          <a:xfrm>
            <a:off x="5707781" y="6658017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Isothermal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E0D9E-B7CE-D12C-1B46-A09C149CD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190" y="2555099"/>
            <a:ext cx="13518125" cy="8605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55F31E-88CB-F8A5-35B7-3E0378D892A4}"/>
              </a:ext>
            </a:extLst>
          </p:cNvPr>
          <p:cNvSpPr txBox="1"/>
          <p:nvPr/>
        </p:nvSpPr>
        <p:spPr>
          <a:xfrm>
            <a:off x="10339939" y="11426153"/>
            <a:ext cx="12190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https://pubs.aip.org/aip/pfl/article/7/12/1927/825415/Ferrohydrodynamics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48534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Personalizado 6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A4945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522E040-B4ED-4B6C-8949-2AE4B6BBCA16}" vid="{6CAD5537-991E-4A61-9C0E-6DC3ADBA065B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B37C">
            <a:alpha val="50000"/>
          </a:srgbClr>
        </a:solidFill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8580" tIns="68580" rIns="68580" bIns="68580" numCol="1" spcCol="38100" rtlCol="0" anchor="ctr">
        <a:spAutoFit/>
      </a:bodyPr>
      <a:lstStyle>
        <a:defPPr marL="0" marR="0" indent="0" algn="ctr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LGST_Lab_Presentation_Template_v0.3</Template>
  <TotalTime>6392</TotalTime>
  <Words>709</Words>
  <Application>Microsoft Office PowerPoint</Application>
  <PresentationFormat>Custom</PresentationFormat>
  <Paragraphs>86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Helvetica Neue Light</vt:lpstr>
      <vt:lpstr>Lucida Grande</vt:lpstr>
      <vt:lpstr>Wingdings</vt:lpstr>
      <vt:lpstr>plantilla</vt:lpstr>
      <vt:lpstr>Magnetic Control of Liquid Mirrors in Microgravity</vt:lpstr>
      <vt:lpstr>Ferrofluids</vt:lpstr>
      <vt:lpstr>The origins</vt:lpstr>
      <vt:lpstr>Colloidal suspensions of magnetic nanoparticles</vt:lpstr>
      <vt:lpstr>PowerPoint Presentation</vt:lpstr>
      <vt:lpstr>Ferrohydrodynamics</vt:lpstr>
      <vt:lpstr>Ferrofluid characterization</vt:lpstr>
      <vt:lpstr>Fluid-magnetic coupling</vt:lpstr>
      <vt:lpstr>Magnetic force potential</vt:lpstr>
      <vt:lpstr>Governing equations for axisymmetric flows</vt:lpstr>
      <vt:lpstr>Tasks</vt:lpstr>
      <vt:lpstr>Task 1</vt:lpstr>
      <vt:lpstr>Task 2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Microgravity research: our pathway to space</dc:title>
  <dc:creator>Álvaro Romero Calvo</dc:creator>
  <cp:lastModifiedBy>Romero-Calvo, Alvaro</cp:lastModifiedBy>
  <cp:revision>206</cp:revision>
  <dcterms:created xsi:type="dcterms:W3CDTF">2020-09-12T15:40:55Z</dcterms:created>
  <dcterms:modified xsi:type="dcterms:W3CDTF">2023-09-01T21:45:23Z</dcterms:modified>
</cp:coreProperties>
</file>